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37E8-F3B5-4D19-840F-D0F7B98E7FCE}" type="datetimeFigureOut">
              <a:rPr lang="tr-TR" smtClean="0"/>
              <a:pPr/>
              <a:t>2.09.2020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A257D7B-0217-41E1-B599-923A190DEED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964513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37E8-F3B5-4D19-840F-D0F7B98E7FCE}" type="datetimeFigureOut">
              <a:rPr lang="tr-TR" smtClean="0"/>
              <a:pPr/>
              <a:t>2.09.2020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A257D7B-0217-41E1-B599-923A190DEED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055672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37E8-F3B5-4D19-840F-D0F7B98E7FCE}" type="datetimeFigureOut">
              <a:rPr lang="tr-TR" smtClean="0"/>
              <a:pPr/>
              <a:t>2.09.2020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A257D7B-0217-41E1-B599-923A190DEED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226876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37E8-F3B5-4D19-840F-D0F7B98E7FCE}" type="datetimeFigureOut">
              <a:rPr lang="tr-TR" smtClean="0"/>
              <a:pPr/>
              <a:t>2.09.2020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A257D7B-0217-41E1-B599-923A190DEED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276734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37E8-F3B5-4D19-840F-D0F7B98E7FCE}" type="datetimeFigureOut">
              <a:rPr lang="tr-TR" smtClean="0"/>
              <a:pPr/>
              <a:t>2.09.2020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A257D7B-0217-41E1-B599-923A190DEED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038115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37E8-F3B5-4D19-840F-D0F7B98E7FCE}" type="datetimeFigureOut">
              <a:rPr lang="tr-TR" smtClean="0"/>
              <a:pPr/>
              <a:t>2.09.2020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A257D7B-0217-41E1-B599-923A190DEED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3217031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37E8-F3B5-4D19-840F-D0F7B98E7FCE}" type="datetimeFigureOut">
              <a:rPr lang="tr-TR" smtClean="0"/>
              <a:pPr/>
              <a:t>2.09.2020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7D7B-0217-41E1-B599-923A190DEED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0385615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37E8-F3B5-4D19-840F-D0F7B98E7FCE}" type="datetimeFigureOut">
              <a:rPr lang="tr-TR" smtClean="0"/>
              <a:pPr/>
              <a:t>2.09.2020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7D7B-0217-41E1-B599-923A190DEED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648036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37E8-F3B5-4D19-840F-D0F7B98E7FCE}" type="datetimeFigureOut">
              <a:rPr lang="tr-TR" smtClean="0"/>
              <a:pPr/>
              <a:t>2.09.2020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7D7B-0217-41E1-B599-923A190DEED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388068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37E8-F3B5-4D19-840F-D0F7B98E7FCE}" type="datetimeFigureOut">
              <a:rPr lang="tr-TR" smtClean="0"/>
              <a:pPr/>
              <a:t>2.09.2020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A257D7B-0217-41E1-B599-923A190DEED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466777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37E8-F3B5-4D19-840F-D0F7B98E7FCE}" type="datetimeFigureOut">
              <a:rPr lang="tr-TR" smtClean="0"/>
              <a:pPr/>
              <a:t>2.09.2020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A257D7B-0217-41E1-B599-923A190DEED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032857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37E8-F3B5-4D19-840F-D0F7B98E7FCE}" type="datetimeFigureOut">
              <a:rPr lang="tr-TR" smtClean="0"/>
              <a:pPr/>
              <a:t>2.09.2020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A257D7B-0217-41E1-B599-923A190DEED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934557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37E8-F3B5-4D19-840F-D0F7B98E7FCE}" type="datetimeFigureOut">
              <a:rPr lang="tr-TR" smtClean="0"/>
              <a:pPr/>
              <a:t>2.09.2020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7D7B-0217-41E1-B599-923A190DEED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328695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37E8-F3B5-4D19-840F-D0F7B98E7FCE}" type="datetimeFigureOut">
              <a:rPr lang="tr-TR" smtClean="0"/>
              <a:pPr/>
              <a:t>2.09.2020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7D7B-0217-41E1-B599-923A190DEED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032137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37E8-F3B5-4D19-840F-D0F7B98E7FCE}" type="datetimeFigureOut">
              <a:rPr lang="tr-TR" smtClean="0"/>
              <a:pPr/>
              <a:t>2.09.2020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7D7B-0217-41E1-B599-923A190DEED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796046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37E8-F3B5-4D19-840F-D0F7B98E7FCE}" type="datetimeFigureOut">
              <a:rPr lang="tr-TR" smtClean="0"/>
              <a:pPr/>
              <a:t>2.09.2020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A257D7B-0217-41E1-B599-923A190DEED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771013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537E8-F3B5-4D19-840F-D0F7B98E7FCE}" type="datetimeFigureOut">
              <a:rPr lang="tr-TR" smtClean="0"/>
              <a:pPr/>
              <a:t>2.09.2020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A257D7B-0217-41E1-B599-923A190DEED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75539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-yaygin.meb.gov.tr/Login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96561" y="2115894"/>
            <a:ext cx="9144000" cy="4161814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2020 – 2021 EĞİTİM ÖĞRETİM  YILI ÜCRETLİ UZMAN VE USTA ÖĞRETİCİ BAŞVURULARI İŞLEM BASAMAKLARI</a:t>
            </a:r>
            <a:endParaRPr lang="tr-TR" dirty="0"/>
          </a:p>
        </p:txBody>
      </p:sp>
      <p:pic>
        <p:nvPicPr>
          <p:cNvPr id="1026" name="Picture 2" descr="D:\logo\MERKEZEFENDİ HALK EĞİTİM MERKEZİ ASO MÜDÜRLÜĞÜ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882" y="125990"/>
            <a:ext cx="2520000" cy="252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7064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Resim 16" descr="Ekran Kırpm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255" y="886397"/>
            <a:ext cx="10204938" cy="5168971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420816" y="1811215"/>
            <a:ext cx="1711569" cy="3077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cxnSp>
        <p:nvCxnSpPr>
          <p:cNvPr id="8" name="Düz Ok Bağlayıcısı 7"/>
          <p:cNvCxnSpPr>
            <a:endCxn id="9" idx="1"/>
          </p:cNvCxnSpPr>
          <p:nvPr/>
        </p:nvCxnSpPr>
        <p:spPr>
          <a:xfrm flipV="1">
            <a:off x="3297116" y="515468"/>
            <a:ext cx="275493" cy="1278161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" name="Metin kutusu 8"/>
          <p:cNvSpPr txBox="1"/>
          <p:nvPr/>
        </p:nvSpPr>
        <p:spPr>
          <a:xfrm>
            <a:off x="3572609" y="53803"/>
            <a:ext cx="1257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1-) kurs alanı seçilir.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165839" y="2312375"/>
            <a:ext cx="3795346" cy="375178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556844" y="1308953"/>
            <a:ext cx="135841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2</a:t>
            </a:r>
            <a:r>
              <a:rPr lang="tr-TR" dirty="0" smtClean="0">
                <a:solidFill>
                  <a:srgbClr val="FF0000"/>
                </a:solidFill>
              </a:rPr>
              <a:t>-) Kurs alan adı yazılınca  bu listede kurslar listelenecektir görev almak istediğiniz kursu seçiniz.</a:t>
            </a:r>
            <a:endParaRPr lang="tr-TR" dirty="0">
              <a:solidFill>
                <a:srgbClr val="FF0000"/>
              </a:solidFill>
            </a:endParaRPr>
          </a:p>
        </p:txBody>
      </p:sp>
      <p:cxnSp>
        <p:nvCxnSpPr>
          <p:cNvPr id="12" name="Düz Ok Bağlayıcısı 11"/>
          <p:cNvCxnSpPr/>
          <p:nvPr/>
        </p:nvCxnSpPr>
        <p:spPr>
          <a:xfrm flipH="1" flipV="1">
            <a:off x="1441938" y="3899387"/>
            <a:ext cx="685800" cy="26378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767146" y="1811216"/>
            <a:ext cx="5199185" cy="7913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cxnSp>
        <p:nvCxnSpPr>
          <p:cNvPr id="21" name="Düz Ok Bağlayıcısı 20"/>
          <p:cNvCxnSpPr/>
          <p:nvPr/>
        </p:nvCxnSpPr>
        <p:spPr>
          <a:xfrm flipV="1">
            <a:off x="7555523" y="633046"/>
            <a:ext cx="351692" cy="1181752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3" name="Metin kutusu 22"/>
          <p:cNvSpPr txBox="1"/>
          <p:nvPr/>
        </p:nvSpPr>
        <p:spPr>
          <a:xfrm>
            <a:off x="7951176" y="240066"/>
            <a:ext cx="3971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3</a:t>
            </a:r>
            <a:r>
              <a:rPr lang="tr-TR" dirty="0" smtClean="0">
                <a:solidFill>
                  <a:srgbClr val="FF0000"/>
                </a:solidFill>
              </a:rPr>
              <a:t>-) Başvuru yapacağınız kuruma ait il ilçe ve kurum ismi seçilir.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2497015" y="764931"/>
            <a:ext cx="602277" cy="42479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5" name="Metin kutusu 24"/>
          <p:cNvSpPr txBox="1"/>
          <p:nvPr/>
        </p:nvSpPr>
        <p:spPr>
          <a:xfrm>
            <a:off x="914400" y="46637"/>
            <a:ext cx="2184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4</a:t>
            </a:r>
            <a:r>
              <a:rPr lang="tr-TR" dirty="0" smtClean="0">
                <a:solidFill>
                  <a:srgbClr val="FF0000"/>
                </a:solidFill>
              </a:rPr>
              <a:t>-) KAYDET BUTONU TIKLANIR.</a:t>
            </a:r>
            <a:endParaRPr lang="tr-TR" dirty="0">
              <a:solidFill>
                <a:srgbClr val="FF0000"/>
              </a:solidFill>
            </a:endParaRPr>
          </a:p>
        </p:txBody>
      </p:sp>
      <p:cxnSp>
        <p:nvCxnSpPr>
          <p:cNvPr id="26" name="Düz Ok Bağlayıcısı 25"/>
          <p:cNvCxnSpPr/>
          <p:nvPr/>
        </p:nvCxnSpPr>
        <p:spPr>
          <a:xfrm flipH="1" flipV="1">
            <a:off x="1915255" y="644611"/>
            <a:ext cx="693132" cy="188218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3" name="Metin kutusu 32"/>
          <p:cNvSpPr txBox="1"/>
          <p:nvPr/>
        </p:nvSpPr>
        <p:spPr>
          <a:xfrm>
            <a:off x="8792308" y="3527343"/>
            <a:ext cx="26904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KURUM VE KURS SEÇİMİNİ YAPANLAR BAŞVURU TAMAMLAYIN BÖLÜMÜNE TIKLAYINIZ.</a:t>
            </a:r>
            <a:endParaRPr lang="tr-TR" dirty="0"/>
          </a:p>
        </p:txBody>
      </p:sp>
      <p:cxnSp>
        <p:nvCxnSpPr>
          <p:cNvPr id="34" name="Düz Ok Bağlayıcısı 33"/>
          <p:cNvCxnSpPr>
            <a:endCxn id="35" idx="4"/>
          </p:cNvCxnSpPr>
          <p:nvPr/>
        </p:nvCxnSpPr>
        <p:spPr>
          <a:xfrm flipV="1">
            <a:off x="10794749" y="1601421"/>
            <a:ext cx="283560" cy="19567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10546376" y="1320067"/>
            <a:ext cx="1063865" cy="28135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493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814945" y="782371"/>
            <a:ext cx="9010524" cy="2760928"/>
          </a:xfrm>
        </p:spPr>
        <p:txBody>
          <a:bodyPr>
            <a:normAutofit/>
          </a:bodyPr>
          <a:lstStyle/>
          <a:p>
            <a:pPr algn="ctr"/>
            <a:r>
              <a:rPr lang="tr-TR" sz="2400" dirty="0" smtClean="0">
                <a:solidFill>
                  <a:srgbClr val="FF0000"/>
                </a:solidFill>
              </a:rPr>
              <a:t>Bu bölümde bilgileri giriniz ve kaydet butonuna tıklayınız. Daha sonra sisteme yüklediğiniz evrakların asılları ile birlikte </a:t>
            </a:r>
            <a:r>
              <a:rPr lang="tr-TR" sz="2400" dirty="0" smtClean="0">
                <a:solidFill>
                  <a:srgbClr val="FF0000"/>
                </a:solidFill>
              </a:rPr>
              <a:t>Babadağ </a:t>
            </a:r>
            <a:r>
              <a:rPr lang="tr-TR" sz="2400" dirty="0" smtClean="0">
                <a:solidFill>
                  <a:srgbClr val="FF0000"/>
                </a:solidFill>
              </a:rPr>
              <a:t>Halk Eğitimi Merkezi </a:t>
            </a:r>
            <a:r>
              <a:rPr lang="tr-TR" sz="2400" dirty="0" smtClean="0">
                <a:solidFill>
                  <a:srgbClr val="FF0000"/>
                </a:solidFill>
              </a:rPr>
              <a:t>Müdürlüğüne </a:t>
            </a:r>
            <a:r>
              <a:rPr lang="tr-TR" sz="2400" dirty="0" smtClean="0">
                <a:solidFill>
                  <a:srgbClr val="FF0000"/>
                </a:solidFill>
              </a:rPr>
              <a:t>şahsen gelerek başvurunuzu onaylatınız.</a:t>
            </a:r>
            <a:endParaRPr lang="tr-TR" sz="2400" dirty="0">
              <a:solidFill>
                <a:srgbClr val="FF0000"/>
              </a:solidFill>
            </a:endParaRPr>
          </a:p>
        </p:txBody>
      </p:sp>
      <p:pic>
        <p:nvPicPr>
          <p:cNvPr id="4" name="İçerik Yer Tutucusu 3" descr="Ekran Kırpma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75" y="2757051"/>
            <a:ext cx="9297988" cy="2961682"/>
          </a:xfrm>
        </p:spPr>
      </p:pic>
    </p:spTree>
    <p:extLst>
      <p:ext uri="{BB962C8B-B14F-4D97-AF65-F5344CB8AC3E}">
        <p14:creationId xmlns="" xmlns:p14="http://schemas.microsoft.com/office/powerpoint/2010/main" val="145454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26933" y="1626433"/>
            <a:ext cx="8911687" cy="3350013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E yaygın sistemi üzerinden online başvuru yapmayan, online başvuru yaptıktan sonra başvuru belgeleri ile kuruma gelip başvurusunu onaylatmayan ücretli usta öğretici adaylarının başvuruları geçersiz sayılacaktır.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19858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19935" y="1579685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smtClean="0"/>
              <a:t>1-) </a:t>
            </a:r>
            <a:r>
              <a:rPr lang="tr-TR" sz="2400" dirty="0">
                <a:hlinkClick r:id="rId2"/>
              </a:rPr>
              <a:t>https://</a:t>
            </a:r>
            <a:r>
              <a:rPr lang="tr-TR" sz="2400" dirty="0" smtClean="0">
                <a:hlinkClick r:id="rId2"/>
              </a:rPr>
              <a:t>e-yaygin.meb.gov.tr/Login.aspx</a:t>
            </a:r>
            <a:r>
              <a:rPr lang="tr-TR" sz="2400" dirty="0" smtClean="0"/>
              <a:t> adresine giriş yapılır.</a:t>
            </a:r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tr-TR" sz="2400" dirty="0" smtClean="0"/>
              <a:t>2-) Açılan sayfada e-Devlet Girişi bölümünden T.C. Kimlik </a:t>
            </a:r>
            <a:r>
              <a:rPr lang="tr-TR" sz="2400" dirty="0" err="1" smtClean="0"/>
              <a:t>no</a:t>
            </a:r>
            <a:r>
              <a:rPr lang="tr-TR" sz="2400" dirty="0" smtClean="0"/>
              <a:t> ve e-Devlet şifresini girerek e yaygın sayfasına girilir.</a:t>
            </a:r>
            <a:endParaRPr lang="tr-TR" sz="2400" dirty="0"/>
          </a:p>
        </p:txBody>
      </p:sp>
    </p:spTree>
    <p:extLst>
      <p:ext uri="{BB962C8B-B14F-4D97-AF65-F5344CB8AC3E}">
        <p14:creationId xmlns="" xmlns:p14="http://schemas.microsoft.com/office/powerpoint/2010/main" val="105569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923192"/>
            <a:ext cx="8911687" cy="981808"/>
          </a:xfrm>
        </p:spPr>
        <p:txBody>
          <a:bodyPr/>
          <a:lstStyle/>
          <a:p>
            <a:r>
              <a:rPr lang="tr-TR" dirty="0" smtClean="0"/>
              <a:t>Bu bölüme tıklanır.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009" y="1969477"/>
            <a:ext cx="7869114" cy="3942373"/>
          </a:xfrm>
        </p:spPr>
      </p:pic>
      <p:cxnSp>
        <p:nvCxnSpPr>
          <p:cNvPr id="6" name="Düz Ok Bağlayıcısı 5"/>
          <p:cNvCxnSpPr/>
          <p:nvPr/>
        </p:nvCxnSpPr>
        <p:spPr>
          <a:xfrm>
            <a:off x="3305908" y="1626577"/>
            <a:ext cx="149469" cy="128367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1826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 bölüme tıklanır.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62" y="2133600"/>
            <a:ext cx="5222630" cy="3778250"/>
          </a:xfrm>
        </p:spPr>
      </p:pic>
      <p:cxnSp>
        <p:nvCxnSpPr>
          <p:cNvPr id="6" name="Düz Ok Bağlayıcısı 5"/>
          <p:cNvCxnSpPr/>
          <p:nvPr/>
        </p:nvCxnSpPr>
        <p:spPr>
          <a:xfrm>
            <a:off x="4176346" y="1371600"/>
            <a:ext cx="281354" cy="129246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5225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 bölüme tıklanır.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0593" y="2133600"/>
            <a:ext cx="5128422" cy="3778250"/>
          </a:xfrm>
        </p:spPr>
      </p:pic>
      <p:cxnSp>
        <p:nvCxnSpPr>
          <p:cNvPr id="5" name="Düz Ok Bağlayıcısı 4"/>
          <p:cNvCxnSpPr/>
          <p:nvPr/>
        </p:nvCxnSpPr>
        <p:spPr>
          <a:xfrm>
            <a:off x="3279531" y="1264555"/>
            <a:ext cx="281354" cy="129246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66239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İçerik Yer Tutucusu 9" descr="Ekran Kırpma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044" y="2593162"/>
            <a:ext cx="6475657" cy="3543868"/>
          </a:xfr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52954" y="250094"/>
            <a:ext cx="8911687" cy="2198221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Bu bölümde mezuniyet bilgilerinizi boşluklara giriniz ve arkasından kırmızı çizgiyle işaretlenmiş bölüme mezuniyet belgenizi yükleyiniz ve kaydet butonuna basınız.</a:t>
            </a:r>
            <a:endParaRPr lang="tr-TR" dirty="0"/>
          </a:p>
        </p:txBody>
      </p:sp>
      <p:sp>
        <p:nvSpPr>
          <p:cNvPr id="6" name="Metin kutusu 5"/>
          <p:cNvSpPr txBox="1"/>
          <p:nvPr/>
        </p:nvSpPr>
        <p:spPr>
          <a:xfrm>
            <a:off x="9583615" y="3015762"/>
            <a:ext cx="20661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Mezuniyet belgesini yükleyenler mesleki kurslarım bölümüne tıklayarak ikinci bölüme geçebilir.</a:t>
            </a:r>
            <a:endParaRPr lang="tr-TR" dirty="0"/>
          </a:p>
        </p:txBody>
      </p:sp>
      <p:cxnSp>
        <p:nvCxnSpPr>
          <p:cNvPr id="8" name="Düz Ok Bağlayıcısı 7"/>
          <p:cNvCxnSpPr>
            <a:endCxn id="21" idx="5"/>
          </p:cNvCxnSpPr>
          <p:nvPr/>
        </p:nvCxnSpPr>
        <p:spPr>
          <a:xfrm flipH="1" flipV="1">
            <a:off x="2708565" y="3737693"/>
            <a:ext cx="6787128" cy="33314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967154" y="5046785"/>
            <a:ext cx="2338754" cy="44840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cxnSp>
        <p:nvCxnSpPr>
          <p:cNvPr id="16" name="Düz Ok Bağlayıcısı 15"/>
          <p:cNvCxnSpPr>
            <a:stCxn id="17" idx="4"/>
          </p:cNvCxnSpPr>
          <p:nvPr/>
        </p:nvCxnSpPr>
        <p:spPr>
          <a:xfrm flipH="1">
            <a:off x="1652955" y="2368220"/>
            <a:ext cx="3324960" cy="454111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4211519" y="1717365"/>
            <a:ext cx="1532792" cy="65085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1" name="Oval 20"/>
          <p:cNvSpPr/>
          <p:nvPr/>
        </p:nvSpPr>
        <p:spPr>
          <a:xfrm>
            <a:off x="1964348" y="3384583"/>
            <a:ext cx="871904" cy="41369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799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İçerik Yer Tutucusu 9" descr="Ekran Kırpma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45" y="1883778"/>
            <a:ext cx="8783517" cy="2802522"/>
          </a:xfr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14011" y="202079"/>
            <a:ext cx="10067998" cy="1187106"/>
          </a:xfrm>
        </p:spPr>
        <p:txBody>
          <a:bodyPr>
            <a:normAutofit fontScale="90000"/>
          </a:bodyPr>
          <a:lstStyle/>
          <a:p>
            <a:r>
              <a:rPr lang="tr-TR" sz="3200" dirty="0" smtClean="0"/>
              <a:t>Bu bölümde varsa USTALIK belgenizle ilgili bilgileri boşluklara giriniz ve ustalık belgesini yükleyiniz ve kaydet butonuna basınız.</a:t>
            </a:r>
            <a:endParaRPr lang="tr-TR" sz="32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1696914" y="5169041"/>
            <a:ext cx="72800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i="1" dirty="0" smtClean="0">
                <a:solidFill>
                  <a:srgbClr val="FF0000"/>
                </a:solidFill>
              </a:rPr>
              <a:t>NOT: Usta öğreticilik belgesi olanlar bu bölüme yükleme yapmayacaklar. Usta öğreticilik belgesi ileriki sayfada yüklenecek.</a:t>
            </a:r>
            <a:endParaRPr lang="tr-TR" b="1" i="1" dirty="0">
              <a:solidFill>
                <a:srgbClr val="FF0000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574825" y="3255139"/>
            <a:ext cx="206619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Ustalık belgesini yükleyenler İş deneyimi bölümüne tıklayarak üçüncü bölüme geçebilir.</a:t>
            </a:r>
            <a:endParaRPr lang="tr-TR" dirty="0"/>
          </a:p>
        </p:txBody>
      </p:sp>
      <p:cxnSp>
        <p:nvCxnSpPr>
          <p:cNvPr id="7" name="Düz Ok Bağlayıcısı 6"/>
          <p:cNvCxnSpPr/>
          <p:nvPr/>
        </p:nvCxnSpPr>
        <p:spPr>
          <a:xfrm flipH="1" flipV="1">
            <a:off x="4563207" y="2797488"/>
            <a:ext cx="5011618" cy="15195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3851033" y="2387115"/>
            <a:ext cx="1107826" cy="41037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5" name="Oval 14"/>
          <p:cNvSpPr/>
          <p:nvPr/>
        </p:nvSpPr>
        <p:spPr>
          <a:xfrm>
            <a:off x="2466239" y="3573413"/>
            <a:ext cx="1384793" cy="4974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6" name="Oval 15"/>
          <p:cNvSpPr/>
          <p:nvPr/>
        </p:nvSpPr>
        <p:spPr>
          <a:xfrm>
            <a:off x="1814148" y="1754737"/>
            <a:ext cx="586152" cy="63237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cxnSp>
        <p:nvCxnSpPr>
          <p:cNvPr id="17" name="Düz Ok Bağlayıcısı 16"/>
          <p:cNvCxnSpPr/>
          <p:nvPr/>
        </p:nvCxnSpPr>
        <p:spPr>
          <a:xfrm flipH="1">
            <a:off x="2395902" y="1562392"/>
            <a:ext cx="250583" cy="3823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8267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91408" y="281210"/>
            <a:ext cx="10067192" cy="1784982"/>
          </a:xfrm>
        </p:spPr>
        <p:txBody>
          <a:bodyPr>
            <a:normAutofit fontScale="90000"/>
          </a:bodyPr>
          <a:lstStyle/>
          <a:p>
            <a:r>
              <a:rPr lang="tr-TR" sz="2800" dirty="0" smtClean="0"/>
              <a:t>Bu bölüme e devlet SGK uygulaması üzerinden alınan belge yüklenecek ve yılların karşısına kurs açmayı düşündüğünüz alanla ilgili eğitimci olarak çalışılan süreler yazılacak ve kaydet butonuna basılacaktır.</a:t>
            </a:r>
            <a:endParaRPr lang="tr-TR" sz="28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1037493" y="1861819"/>
            <a:ext cx="9284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(e-devlet giriş – arama çubuğuna SGK yazılacak – SGK Tescil ve Hizmet Dökümü(Sosyal Güvenlik Kurumu) – 4A Tescil Bilgileri seçilecek - Hizmet Dökümü Türünden Tüm SGK Uzun Vade Hizmet Dökümü – </a:t>
            </a:r>
            <a:r>
              <a:rPr lang="tr-TR" dirty="0" err="1">
                <a:solidFill>
                  <a:srgbClr val="FF0000"/>
                </a:solidFill>
              </a:rPr>
              <a:t>Barkodlu</a:t>
            </a:r>
            <a:r>
              <a:rPr lang="tr-TR" dirty="0">
                <a:solidFill>
                  <a:srgbClr val="FF0000"/>
                </a:solidFill>
              </a:rPr>
              <a:t> belge </a:t>
            </a:r>
            <a:r>
              <a:rPr lang="tr-TR" dirty="0" smtClean="0">
                <a:solidFill>
                  <a:srgbClr val="FF0000"/>
                </a:solidFill>
              </a:rPr>
              <a:t>oluştur)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94631" y="3661487"/>
            <a:ext cx="206619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SGK hizmet belgesini yükleyenler Başarı Belgesi bölümüne tıklayarak dördüncü bölüme geçebilir.</a:t>
            </a:r>
            <a:endParaRPr lang="tr-TR" dirty="0"/>
          </a:p>
        </p:txBody>
      </p:sp>
      <p:pic>
        <p:nvPicPr>
          <p:cNvPr id="11" name="İçerik Yer Tutucusu 10" descr="Ekran Kırpma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" y="3114857"/>
            <a:ext cx="8537331" cy="3236700"/>
          </a:xfrm>
        </p:spPr>
      </p:pic>
      <p:cxnSp>
        <p:nvCxnSpPr>
          <p:cNvPr id="7" name="Düz Ok Bağlayıcısı 6"/>
          <p:cNvCxnSpPr/>
          <p:nvPr/>
        </p:nvCxnSpPr>
        <p:spPr>
          <a:xfrm flipH="1" flipV="1">
            <a:off x="5345723" y="3763108"/>
            <a:ext cx="4448911" cy="51874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835768" y="3481754"/>
            <a:ext cx="1063865" cy="28135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4" name="Oval 13"/>
          <p:cNvSpPr/>
          <p:nvPr/>
        </p:nvSpPr>
        <p:spPr>
          <a:xfrm>
            <a:off x="1523998" y="3710355"/>
            <a:ext cx="1650023" cy="321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949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77109" y="624110"/>
            <a:ext cx="10027504" cy="128089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Bu ekrandaki belgelerden elinizde mevcut olan belgeleri yükleyiniz ve kaydet butonuna basınız.</a:t>
            </a:r>
            <a:endParaRPr lang="tr-TR" dirty="0"/>
          </a:p>
        </p:txBody>
      </p:sp>
      <p:pic>
        <p:nvPicPr>
          <p:cNvPr id="14" name="İçerik Yer Tutucusu 13" descr="Ekran Kırpma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920" y="2191176"/>
            <a:ext cx="6968026" cy="3681213"/>
          </a:xfrm>
        </p:spPr>
      </p:pic>
      <p:sp>
        <p:nvSpPr>
          <p:cNvPr id="15" name="Oval 14"/>
          <p:cNvSpPr/>
          <p:nvPr/>
        </p:nvSpPr>
        <p:spPr>
          <a:xfrm>
            <a:off x="1233853" y="2191176"/>
            <a:ext cx="647702" cy="4289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6" name="Metin kutusu 15"/>
          <p:cNvSpPr txBox="1"/>
          <p:nvPr/>
        </p:nvSpPr>
        <p:spPr>
          <a:xfrm>
            <a:off x="9020902" y="2620108"/>
            <a:ext cx="21892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Belgelerini yükleyenler Kurum ve Kurs Seçimi bölümüne geçiniz.</a:t>
            </a:r>
            <a:endParaRPr lang="tr-TR" dirty="0"/>
          </a:p>
        </p:txBody>
      </p:sp>
      <p:cxnSp>
        <p:nvCxnSpPr>
          <p:cNvPr id="17" name="Düz Ok Bağlayıcısı 16"/>
          <p:cNvCxnSpPr/>
          <p:nvPr/>
        </p:nvCxnSpPr>
        <p:spPr>
          <a:xfrm flipH="1" flipV="1">
            <a:off x="5926016" y="3165231"/>
            <a:ext cx="3094886" cy="43082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5416060" y="2883877"/>
            <a:ext cx="1063865" cy="28135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cxnSp>
        <p:nvCxnSpPr>
          <p:cNvPr id="20" name="Düz Ok Bağlayıcısı 19"/>
          <p:cNvCxnSpPr/>
          <p:nvPr/>
        </p:nvCxnSpPr>
        <p:spPr>
          <a:xfrm flipH="1">
            <a:off x="1881555" y="1689794"/>
            <a:ext cx="4598370" cy="62991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22809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337</Words>
  <Application>Microsoft Office PowerPoint</Application>
  <PresentationFormat>Özel</PresentationFormat>
  <Paragraphs>25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Duman</vt:lpstr>
      <vt:lpstr>2020 – 2021 EĞİTİM ÖĞRETİM  YILI ÜCRETLİ UZMAN VE USTA ÖĞRETİCİ BAŞVURULARI İŞLEM BASAMAKLARI</vt:lpstr>
      <vt:lpstr>Slayt 2</vt:lpstr>
      <vt:lpstr>Bu bölüme tıklanır.</vt:lpstr>
      <vt:lpstr>Bu bölüme tıklanır.</vt:lpstr>
      <vt:lpstr>Bu bölüme tıklanır.</vt:lpstr>
      <vt:lpstr>Bu bölümde mezuniyet bilgilerinizi boşluklara giriniz ve arkasından kırmızı çizgiyle işaretlenmiş bölüme mezuniyet belgenizi yükleyiniz ve kaydet butonuna basınız.</vt:lpstr>
      <vt:lpstr>Bu bölümde varsa USTALIK belgenizle ilgili bilgileri boşluklara giriniz ve ustalık belgesini yükleyiniz ve kaydet butonuna basınız.</vt:lpstr>
      <vt:lpstr>Bu bölüme e devlet SGK uygulaması üzerinden alınan belge yüklenecek ve yılların karşısına kurs açmayı düşündüğünüz alanla ilgili eğitimci olarak çalışılan süreler yazılacak ve kaydet butonuna basılacaktır.</vt:lpstr>
      <vt:lpstr>Bu ekrandaki belgelerden elinizde mevcut olan belgeleri yükleyiniz ve kaydet butonuna basınız.</vt:lpstr>
      <vt:lpstr>Slayt 10</vt:lpstr>
      <vt:lpstr>Bu bölümde bilgileri giriniz ve kaydet butonuna tıklayınız. Daha sonra sisteme yüklediğiniz evrakların asılları ile birlikte Babadağ Halk Eğitimi Merkezi Müdürlüğüne şahsen gelerek başvurunuzu onaylatınız.</vt:lpstr>
      <vt:lpstr>E yaygın sistemi üzerinden online başvuru yapmayan, online başvuru yaptıktan sonra başvuru belgeleri ile kuruma gelip başvurusunu onaylatmayan ücretli usta öğretici adaylarının başvuruları geçersiz sayılacaktır.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– 2021 EĞİTİM ÖĞRETİM  YILI ÜCRETLİ UZMAN VE USTA ÖĞRETİCİ BAŞVURULARI İŞLEM BASAMAKLARI</dc:title>
  <dc:creator>Dark</dc:creator>
  <cp:lastModifiedBy>Win10-Pc</cp:lastModifiedBy>
  <cp:revision>14</cp:revision>
  <dcterms:created xsi:type="dcterms:W3CDTF">2020-09-01T05:49:46Z</dcterms:created>
  <dcterms:modified xsi:type="dcterms:W3CDTF">2020-09-02T06:12:34Z</dcterms:modified>
</cp:coreProperties>
</file>